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0" r:id="rId3"/>
    <p:sldId id="258" r:id="rId4"/>
    <p:sldId id="261" r:id="rId5"/>
    <p:sldId id="259" r:id="rId6"/>
    <p:sldId id="260" r:id="rId7"/>
    <p:sldId id="307" r:id="rId8"/>
    <p:sldId id="308" r:id="rId9"/>
    <p:sldId id="306" r:id="rId10"/>
    <p:sldId id="309" r:id="rId11"/>
    <p:sldId id="301" r:id="rId12"/>
    <p:sldId id="302" r:id="rId13"/>
    <p:sldId id="303" r:id="rId14"/>
    <p:sldId id="304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9" r:id="rId24"/>
    <p:sldId id="320" r:id="rId25"/>
    <p:sldId id="318" r:id="rId26"/>
    <p:sldId id="321" r:id="rId27"/>
    <p:sldId id="322" r:id="rId28"/>
    <p:sldId id="323" r:id="rId29"/>
    <p:sldId id="324" r:id="rId30"/>
    <p:sldId id="296" r:id="rId31"/>
    <p:sldId id="297" r:id="rId3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D2F5-50A4-4FE6-94FE-B434CD32FC91}" type="datetimeFigureOut">
              <a:rPr lang="zh-CN" altLang="en-US" smtClean="0"/>
              <a:pPr/>
              <a:t>2015/12/6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3B49-4E07-445E-ADA1-8CC25C7003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D2F5-50A4-4FE6-94FE-B434CD32FC91}" type="datetimeFigureOut">
              <a:rPr lang="zh-CN" altLang="en-US" smtClean="0"/>
              <a:pPr/>
              <a:t>2015/12/6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3B49-4E07-445E-ADA1-8CC25C7003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D2F5-50A4-4FE6-94FE-B434CD32FC91}" type="datetimeFigureOut">
              <a:rPr lang="zh-CN" altLang="en-US" smtClean="0"/>
              <a:pPr/>
              <a:t>2015/12/6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3B49-4E07-445E-ADA1-8CC25C7003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D2F5-50A4-4FE6-94FE-B434CD32FC91}" type="datetimeFigureOut">
              <a:rPr lang="zh-CN" altLang="en-US" smtClean="0"/>
              <a:pPr/>
              <a:t>2015/12/6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3B49-4E07-445E-ADA1-8CC25C7003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D2F5-50A4-4FE6-94FE-B434CD32FC91}" type="datetimeFigureOut">
              <a:rPr lang="zh-CN" altLang="en-US" smtClean="0"/>
              <a:pPr/>
              <a:t>2015/12/6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3B49-4E07-445E-ADA1-8CC25C7003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D2F5-50A4-4FE6-94FE-B434CD32FC91}" type="datetimeFigureOut">
              <a:rPr lang="zh-CN" altLang="en-US" smtClean="0"/>
              <a:pPr/>
              <a:t>2015/12/6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3B49-4E07-445E-ADA1-8CC25C7003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D2F5-50A4-4FE6-94FE-B434CD32FC91}" type="datetimeFigureOut">
              <a:rPr lang="zh-CN" altLang="en-US" smtClean="0"/>
              <a:pPr/>
              <a:t>2015/12/6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3B49-4E07-445E-ADA1-8CC25C7003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D2F5-50A4-4FE6-94FE-B434CD32FC91}" type="datetimeFigureOut">
              <a:rPr lang="zh-CN" altLang="en-US" smtClean="0"/>
              <a:pPr/>
              <a:t>2015/12/6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3B49-4E07-445E-ADA1-8CC25C7003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D2F5-50A4-4FE6-94FE-B434CD32FC91}" type="datetimeFigureOut">
              <a:rPr lang="zh-CN" altLang="en-US" smtClean="0"/>
              <a:pPr/>
              <a:t>2015/12/6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3B49-4E07-445E-ADA1-8CC25C7003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D2F5-50A4-4FE6-94FE-B434CD32FC91}" type="datetimeFigureOut">
              <a:rPr lang="zh-CN" altLang="en-US" smtClean="0"/>
              <a:pPr/>
              <a:t>2015/12/6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3B49-4E07-445E-ADA1-8CC25C7003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D2F5-50A4-4FE6-94FE-B434CD32FC91}" type="datetimeFigureOut">
              <a:rPr lang="zh-CN" altLang="en-US" smtClean="0"/>
              <a:pPr/>
              <a:t>2015/12/6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3B49-4E07-445E-ADA1-8CC25C7003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1D2F5-50A4-4FE6-94FE-B434CD32FC91}" type="datetimeFigureOut">
              <a:rPr lang="zh-CN" altLang="en-US" smtClean="0"/>
              <a:pPr/>
              <a:t>2015/12/6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C3B49-4E07-445E-ADA1-8CC25C7003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file:///F:\can04\inset\4-14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file:///F:\can04\inset\4-15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F:\can04\inset\4-11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42910" y="928671"/>
            <a:ext cx="7815290" cy="2286015"/>
          </a:xfrm>
        </p:spPr>
        <p:txBody>
          <a:bodyPr/>
          <a:lstStyle/>
          <a:p>
            <a:r>
              <a:rPr lang="en-US" altLang="zh-CN" b="1" dirty="0" smtClean="0"/>
              <a:t>《</a:t>
            </a:r>
            <a:r>
              <a:rPr lang="zh-CN" altLang="en-US" b="1" dirty="0" smtClean="0"/>
              <a:t>英语国家社会与文化入门</a:t>
            </a:r>
            <a:r>
              <a:rPr lang="en-US" altLang="zh-CN" b="1" dirty="0" smtClean="0"/>
              <a:t>》(</a:t>
            </a:r>
            <a:r>
              <a:rPr lang="zh-CN" altLang="en-US" b="1" dirty="0" smtClean="0"/>
              <a:t>下册）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2976" y="3000372"/>
            <a:ext cx="7072362" cy="3000396"/>
          </a:xfrm>
        </p:spPr>
        <p:txBody>
          <a:bodyPr>
            <a:norm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Society and Culture </a:t>
            </a:r>
          </a:p>
          <a:p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Major English-Speaking Countries</a:t>
            </a:r>
          </a:p>
          <a:p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Introduction</a:t>
            </a:r>
          </a:p>
          <a:p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(Book Two)</a:t>
            </a:r>
            <a:endParaRPr lang="zh-CN" alt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Service (tertiary) industries  --  68% of GDP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Trade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Finance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Services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public administration</a:t>
            </a:r>
          </a:p>
        </p:txBody>
      </p:sp>
      <p:pic>
        <p:nvPicPr>
          <p:cNvPr id="4" name="图片 3" descr="c:\users\北京外国语大学\appdata\roaming\360se6\User Data\temp\rbc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071678"/>
            <a:ext cx="4065915" cy="2549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c:\users\北京外国语大学\appdata\roaming\360se6\User Data\temp\Tim_Horton'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4143380"/>
            <a:ext cx="4274178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48403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Before WW II</a:t>
            </a:r>
          </a:p>
          <a:p>
            <a:pPr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producer of staple commodities -- furs, fish, forestry and agricultural products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export of primary resources -- the backbone of the economy</a:t>
            </a:r>
            <a:endParaRPr lang="zh-C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John A. Macdonald attempted to develop internal markets and a manufacturing industry but failed</a:t>
            </a:r>
          </a:p>
          <a:p>
            <a:pPr>
              <a:buNone/>
            </a:pPr>
            <a:endParaRPr lang="zh-CN" altLang="en-US" sz="2400" dirty="0" smtClean="0"/>
          </a:p>
        </p:txBody>
      </p:sp>
      <p:pic>
        <p:nvPicPr>
          <p:cNvPr id="4" name="图片 3" descr="c:\users\北京外国语大学\appdata\roaming\360se6\User Data\temp\Fur-Trade-1-1046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643314"/>
            <a:ext cx="4286250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1071546"/>
            <a:ext cx="8186766" cy="462598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After WW II 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ties with the UK weakened, and more influenced by the US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growth remained based on raw materials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extent of foreign ownership of companies was high</a:t>
            </a:r>
            <a:endParaRPr lang="zh-C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small market and difficult to access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difficult to compete with US manufacturers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protectionist practices to stimulate manufacturing industries,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heavy tariffs on the import of US cars</a:t>
            </a:r>
            <a:endParaRPr lang="zh-C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zh-CN" altLang="en-US" sz="2400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48403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the 1960s &amp; 1970s</a:t>
            </a:r>
          </a:p>
          <a:p>
            <a:pPr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Auto Pact (Canada and U.S.) signed in 1965, paved way for FTA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After 1966, affected by US inflation, world oil crisis of early 1970s, and economic recession of 1974-75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Trudeau’s new economic vision – floating exchange rate, imposing export tax on oil, “Third Option” (stronger trading relations with Japan and Europe rather than relying too much on the US) – policies worked well, but viewed as being socialist and interventionist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2357430"/>
            <a:ext cx="8229600" cy="39830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1980 and after</a:t>
            </a:r>
          </a:p>
          <a:p>
            <a:pPr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National Energy Policy (1980) –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--  controversial attempt to control of the energy industry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--  angered western provinces </a:t>
            </a:r>
          </a:p>
          <a:p>
            <a:pPr>
              <a:buNone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zh-C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End of government interventionism, embrace the principles of free trade</a:t>
            </a:r>
          </a:p>
          <a:p>
            <a:pPr>
              <a:buNone/>
            </a:pPr>
            <a:endParaRPr lang="zh-CN" altLang="en-US" sz="2400" dirty="0" smtClean="0"/>
          </a:p>
        </p:txBody>
      </p:sp>
      <p:pic>
        <p:nvPicPr>
          <p:cNvPr id="4" name="图片 3" descr="c:\users\北京外国语大学\appdata\roaming\360se6\User Data\temp\nationalpolicy_2050081722-849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357166"/>
            <a:ext cx="264320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II. The Canada-US Free Trade Agreement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158" y="1643050"/>
            <a:ext cx="8229600" cy="48403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Background</a:t>
            </a:r>
          </a:p>
          <a:p>
            <a:pPr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Brian Mulroney broke promise after coming into office in 1984, started negotiating free trade with US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Canadian industries had been hurt by the US’ refusal to regard Canada as a “special case” and waive tariffs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Businesses were relocating to the US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US hoped to gain more international support for GATT</a:t>
            </a:r>
            <a:endParaRPr lang="zh-C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sz="2400" dirty="0" smtClean="0"/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2017697"/>
            <a:ext cx="8229600" cy="48403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FTA</a:t>
            </a:r>
          </a:p>
          <a:p>
            <a:pPr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came into effect on 1 January 1989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scheduled to remove tariff protection on most items by 1998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Controversial agreement on agricultural products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controversial provision of a guarantee of the US’ access to Canadian energy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cultural activities and beer – left out of the agreement </a:t>
            </a:r>
          </a:p>
          <a:p>
            <a:pPr>
              <a:buNone/>
            </a:pPr>
            <a:endParaRPr lang="zh-CN" altLang="en-US" sz="2400" dirty="0" smtClean="0"/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图片 3" descr="c:\users\北京外国语大学\appdata\roaming\360se6\User Data\temp\mulroney_andreagan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142984"/>
            <a:ext cx="2994345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158" y="785794"/>
            <a:ext cx="8229600" cy="48403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Effects of FTA</a:t>
            </a:r>
          </a:p>
          <a:p>
            <a:pPr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reduced role of government in the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benefited resource-rich western provinces more than the heavily-manufacturing based eastern provinces</a:t>
            </a:r>
            <a:endParaRPr lang="zh-C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 “imperfect” agreement for Canada – doubts on diminishing economic, political and cultural sovereignty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will benefit in the long run as it is the international trend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III. Natural Resources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158" y="1643050"/>
            <a:ext cx="8643998" cy="48403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Economic base decides the political, social and cultural conditions</a:t>
            </a:r>
          </a:p>
          <a:p>
            <a:pPr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a resource-based economy, local social, political and cultural conditions can all be heavily influenced by the nature of the livelihood people participate in. 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   Ukraine in farming regions</a:t>
            </a:r>
          </a:p>
          <a:p>
            <a:pPr lvl="1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English and Scottish as miners in BC</a:t>
            </a:r>
          </a:p>
          <a:p>
            <a:pPr lvl="1">
              <a:buNone/>
            </a:pPr>
            <a:endParaRPr lang="en-US" sz="1200" dirty="0" smtClean="0"/>
          </a:p>
          <a:p>
            <a:pPr lvl="1">
              <a:buNone/>
            </a:pPr>
            <a:endParaRPr lang="en-US" sz="1200" dirty="0" smtClean="0"/>
          </a:p>
          <a:p>
            <a:pPr lvl="1">
              <a:buNone/>
            </a:pPr>
            <a:endParaRPr lang="en-US" sz="1200" dirty="0" smtClean="0"/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928670"/>
            <a:ext cx="8643998" cy="48403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Advantages and Disadvantages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vast amounts of fuel -- oil, gas, coal, uranium, water for hydroelectricity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high per capita rates of energy consumption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extraction, development and transportation difficult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high transportation costs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conflicts between energy-rich provinces and the federal government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east-west political and economic division – e.g. Alberta</a:t>
            </a:r>
          </a:p>
          <a:p>
            <a:pPr>
              <a:buNone/>
            </a:pPr>
            <a:endParaRPr lang="en-US" sz="2400" dirty="0" smtClean="0"/>
          </a:p>
          <a:p>
            <a:pPr lvl="1">
              <a:buNone/>
            </a:pPr>
            <a:endParaRPr lang="en-US" sz="1200" dirty="0" smtClean="0"/>
          </a:p>
          <a:p>
            <a:pPr lvl="1">
              <a:buNone/>
            </a:pPr>
            <a:endParaRPr lang="en-US" sz="1200" dirty="0" smtClean="0"/>
          </a:p>
          <a:p>
            <a:pPr lvl="1">
              <a:buNone/>
            </a:pPr>
            <a:endParaRPr lang="en-US" sz="1200" dirty="0" smtClean="0"/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428760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sz="5300" i="1" dirty="0" smtClean="0">
                <a:latin typeface="Times New Roman" pitchFamily="18" charset="0"/>
                <a:cs typeface="Times New Roman" pitchFamily="18" charset="0"/>
              </a:rPr>
              <a:t>Canada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Unit 20 </a:t>
            </a:r>
            <a:r>
              <a:rPr lang="zh-CN" alt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Canadian Economy</a:t>
            </a:r>
            <a:r>
              <a:rPr lang="zh-CN" altLang="en-US" dirty="0"/>
              <a:t/>
            </a:r>
            <a:br>
              <a:rPr lang="zh-CN" altLang="en-US" dirty="0"/>
            </a:br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en-US" dirty="0" smtClean="0"/>
              <a:t> </a:t>
            </a:r>
            <a:endParaRPr lang="zh-CN" altLang="en-US" dirty="0"/>
          </a:p>
        </p:txBody>
      </p:sp>
      <p:pic>
        <p:nvPicPr>
          <p:cNvPr id="6" name="Picture 8" descr="http://upload.wikimedia.org/wikipedia/en/b/b0/Bigcancoat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85926"/>
            <a:ext cx="3342857" cy="4461429"/>
          </a:xfrm>
          <a:prstGeom prst="rect">
            <a:avLst/>
          </a:prstGeom>
          <a:noFill/>
        </p:spPr>
      </p:pic>
      <p:pic>
        <p:nvPicPr>
          <p:cNvPr id="7" name="Picture 2" descr="C:\Users\北京外国语大学\Desktop\社会与文化入门-课件\flag-canada-16474010-976-79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285992"/>
            <a:ext cx="3786214" cy="3064661"/>
          </a:xfrm>
          <a:prstGeom prst="rect">
            <a:avLst/>
          </a:prstGeom>
          <a:noFill/>
        </p:spPr>
      </p:pic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4000496" y="5429264"/>
          <a:ext cx="457203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Welcome to Canada</a:t>
                      </a:r>
                    </a:p>
                    <a:p>
                      <a:r>
                        <a:rPr lang="en-US" altLang="zh-CN" dirty="0" smtClean="0"/>
                        <a:t>                                           </a:t>
                      </a:r>
                      <a:r>
                        <a:rPr lang="en-US" altLang="zh-CN" dirty="0" err="1" smtClean="0"/>
                        <a:t>Bienvenue</a:t>
                      </a:r>
                      <a:r>
                        <a:rPr lang="en-US" altLang="zh-CN" dirty="0" smtClean="0"/>
                        <a:t> au Canada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158" y="785794"/>
            <a:ext cx="8643998" cy="56975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 Case of Alberta</a:t>
            </a:r>
          </a:p>
          <a:p>
            <a:pPr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In 1947, oil and natural gas reserves were discovered in Alberta. When oil prices skyrocketed in 1973 and 1979, Alberta wanted to sell at world prices. The federal government issued a policy to stabilize domestic prices and forced Alberta to sell to other provinces at lower prices, causing additional resentment between east and west.</a:t>
            </a:r>
          </a:p>
          <a:p>
            <a:pPr>
              <a:buNone/>
            </a:pP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                                 Alberta’s sand oil</a:t>
            </a:r>
            <a:endParaRPr lang="zh-CN" alt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en-US" sz="1200" dirty="0" smtClean="0"/>
          </a:p>
          <a:p>
            <a:pPr lvl="1">
              <a:buNone/>
            </a:pPr>
            <a:endParaRPr lang="en-US" sz="1200" dirty="0" smtClean="0"/>
          </a:p>
          <a:p>
            <a:pPr lvl="1">
              <a:buNone/>
            </a:pPr>
            <a:endParaRPr lang="en-US" sz="1200" dirty="0" smtClean="0"/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图片 3" descr="c:\users\北京外国语大学\appdata\roaming\360se6\User Data\temp\ts-sept2005-0004-copy_w=62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4286256"/>
            <a:ext cx="4774244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IV. Agriculture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158" y="1643050"/>
            <a:ext cx="8643998" cy="48403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Background</a:t>
            </a:r>
          </a:p>
          <a:p>
            <a:pPr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88%  of the landmass is unsuitable for farming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soil is poor, the growing season is short and the climate is harsh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farming concentrates on a narrow band along the southern border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products are far away from the metropolitan markets, transportation costs expensive</a:t>
            </a:r>
            <a:endParaRPr lang="zh-C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en-US" sz="1200" dirty="0" smtClean="0"/>
          </a:p>
          <a:p>
            <a:pPr lvl="1">
              <a:buNone/>
            </a:pPr>
            <a:endParaRPr lang="en-US" sz="1200" dirty="0" smtClean="0"/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857232"/>
            <a:ext cx="8643998" cy="52689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Production Base 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-- the prairie provinces</a:t>
            </a:r>
          </a:p>
          <a:p>
            <a:pPr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account for about 51% of agricultural output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specialize in wheat and cereals, feedstock and cattle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farms tend to be very large</a:t>
            </a:r>
          </a:p>
          <a:p>
            <a:endParaRPr lang="en-US" sz="1200" dirty="0" smtClean="0"/>
          </a:p>
          <a:p>
            <a:pPr lvl="1">
              <a:buNone/>
            </a:pPr>
            <a:endParaRPr lang="en-US" sz="1200" dirty="0" smtClean="0"/>
          </a:p>
          <a:p>
            <a:pPr lvl="1">
              <a:buNone/>
            </a:pPr>
            <a:endParaRPr lang="en-US" sz="1200" dirty="0" smtClean="0"/>
          </a:p>
          <a:p>
            <a:pPr lvl="1">
              <a:buNone/>
            </a:pPr>
            <a:endParaRPr lang="en-US" sz="1200" dirty="0" smtClean="0"/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图片 3" descr="c:\users\北京外国语大学\appdata\roaming\360se6\User Data\temp\Schultz_harvest-1-694x31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69690" y="3786190"/>
            <a:ext cx="5274310" cy="239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4282" y="857232"/>
            <a:ext cx="8643998" cy="48403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Production Base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-- Quebec &amp; Ontario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had more than 3/4 of Canada’s dairy farms and 2/3 of hog farms (1981)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farms are much smaller</a:t>
            </a:r>
            <a:endParaRPr lang="zh-C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en-US" sz="1200" dirty="0" smtClean="0"/>
          </a:p>
          <a:p>
            <a:pPr lvl="1">
              <a:buNone/>
            </a:pPr>
            <a:endParaRPr lang="en-US" sz="1200" dirty="0" smtClean="0"/>
          </a:p>
          <a:p>
            <a:pPr lvl="1">
              <a:buNone/>
            </a:pPr>
            <a:endParaRPr lang="en-US" sz="1200" dirty="0" smtClean="0"/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图片 3" descr="c:\users\北京外国语大学\appdata\roaming\360se6\User Data\temp\goatsPasture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500438"/>
            <a:ext cx="4637419" cy="2554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158" y="785794"/>
            <a:ext cx="8643998" cy="48403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Production Base 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-- New Brunswick and PEI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large poultry sectors specializing in potato production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-- British Columbia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mild climate good for orchards, 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and the development of a wine industry </a:t>
            </a:r>
            <a:endParaRPr lang="zh-C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200" dirty="0" smtClean="0"/>
          </a:p>
          <a:p>
            <a:pPr lvl="1">
              <a:buNone/>
            </a:pPr>
            <a:endParaRPr lang="en-US" sz="1200" dirty="0" smtClean="0"/>
          </a:p>
          <a:p>
            <a:pPr lvl="1">
              <a:buNone/>
            </a:pPr>
            <a:endParaRPr lang="en-US" sz="1200" dirty="0" smtClean="0"/>
          </a:p>
          <a:p>
            <a:pPr lvl="1">
              <a:buNone/>
            </a:pPr>
            <a:endParaRPr lang="en-US" sz="1200" dirty="0" smtClean="0"/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0" descr="F:\can04\inset\4-14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6215074" y="2786058"/>
            <a:ext cx="2344738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857232"/>
            <a:ext cx="8643998" cy="48403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Government policies and FTA</a:t>
            </a:r>
          </a:p>
          <a:p>
            <a:pPr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federal government introduced a subsidy policy in World War II, reducing transportation costs and allowing regions to specialize in products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Impact of FTA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--  a dramatic drop in exports 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-- cheaper to import and buy from the US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-- displaced inefficient Canadian farmers </a:t>
            </a:r>
          </a:p>
          <a:p>
            <a:endParaRPr lang="en-US" sz="2400" dirty="0" smtClean="0"/>
          </a:p>
          <a:p>
            <a:pPr lvl="1">
              <a:buNone/>
            </a:pPr>
            <a:endParaRPr lang="en-US" sz="1200" dirty="0" smtClean="0"/>
          </a:p>
          <a:p>
            <a:pPr lvl="1">
              <a:buNone/>
            </a:pPr>
            <a:endParaRPr lang="en-US" sz="1200" dirty="0" smtClean="0"/>
          </a:p>
          <a:p>
            <a:pPr lvl="1">
              <a:buNone/>
            </a:pPr>
            <a:endParaRPr lang="en-US" sz="1200" dirty="0" smtClean="0"/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V. Manufacturing Industries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158" y="1142984"/>
            <a:ext cx="8643998" cy="484030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export raw resources and import manufactured goods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high degree of foreign ownership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manufacturing products include –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paper, technological equipment, automobiles, food, clothing etc.</a:t>
            </a:r>
          </a:p>
          <a:p>
            <a:endParaRPr lang="zh-CN" altLang="en-US" sz="2400" dirty="0" smtClean="0"/>
          </a:p>
          <a:p>
            <a:pPr lvl="1">
              <a:buNone/>
            </a:pPr>
            <a:endParaRPr lang="en-US" sz="1200" dirty="0" smtClean="0"/>
          </a:p>
          <a:p>
            <a:pPr lvl="1">
              <a:buNone/>
            </a:pPr>
            <a:endParaRPr lang="en-US" sz="1200" dirty="0" smtClean="0"/>
          </a:p>
          <a:p>
            <a:pPr lvl="1">
              <a:buNone/>
            </a:pPr>
            <a:endParaRPr lang="en-US" sz="1200" dirty="0" smtClean="0"/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图片 3" descr="c:\users\北京外国语大学\appdata\roaming\360se6\User Data\temp\paper-mill-industry-Canada-manufacturing-sales-EDIWeekly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714752"/>
            <a:ext cx="4988558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00034" y="273050"/>
            <a:ext cx="3786214" cy="1155686"/>
          </a:xfrm>
        </p:spPr>
        <p:txBody>
          <a:bodyPr>
            <a:noAutofit/>
          </a:bodyPr>
          <a:lstStyle/>
          <a:p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Advanced Technology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2910" y="1643050"/>
            <a:ext cx="3714776" cy="448311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sz="9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nuclear technology for peaceful means,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. CANDU heavy water nuclear reactor</a:t>
            </a:r>
          </a:p>
          <a:p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hydroelectricity production</a:t>
            </a:r>
          </a:p>
          <a:p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telecommunications, e.g. Involved in developing the Chinese telecommunications industry</a:t>
            </a:r>
            <a:endParaRPr lang="zh-CN" altLang="en-US" sz="8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contributed to the American space program by providing a robotic arm (the “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Canadarm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”) to 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space shuttles</a:t>
            </a:r>
          </a:p>
          <a:p>
            <a:endParaRPr lang="en-US" altLang="zh-CN" sz="9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zh-C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/>
          </a:p>
          <a:p>
            <a:pPr lvl="1">
              <a:buNone/>
            </a:pPr>
            <a:endParaRPr lang="en-US" sz="1200" dirty="0" smtClean="0"/>
          </a:p>
          <a:p>
            <a:pPr lvl="1">
              <a:buNone/>
            </a:pPr>
            <a:endParaRPr lang="en-US" sz="1200" dirty="0" smtClean="0"/>
          </a:p>
          <a:p>
            <a:pPr lvl="1">
              <a:buNone/>
            </a:pPr>
            <a:endParaRPr lang="en-US" sz="1200" dirty="0" smtClean="0"/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57200" y="1571612"/>
            <a:ext cx="3900486" cy="5072098"/>
          </a:xfrm>
        </p:spPr>
        <p:txBody>
          <a:bodyPr/>
          <a:lstStyle/>
          <a:p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F:\can04\inset\4-15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4505268" y="2000240"/>
            <a:ext cx="4424450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VI. Service Industries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158" y="1357298"/>
            <a:ext cx="8643998" cy="5500702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include banking, health care, construction, communications, education, tourism and government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over 70% of Canadians work in the service sector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export of services through forums like GATT and FTA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Graduation Ceremony at McGill University</a:t>
            </a:r>
            <a:r>
              <a:rPr lang="en-US" sz="1600" dirty="0" smtClean="0"/>
              <a:t> 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/>
          </a:p>
          <a:p>
            <a:pPr lvl="1">
              <a:buNone/>
            </a:pPr>
            <a:endParaRPr lang="en-US" sz="1200" dirty="0" smtClean="0"/>
          </a:p>
          <a:p>
            <a:pPr lvl="1">
              <a:buNone/>
            </a:pPr>
            <a:endParaRPr lang="en-US" sz="1200" dirty="0" smtClean="0"/>
          </a:p>
          <a:p>
            <a:pPr lvl="1">
              <a:buNone/>
            </a:pPr>
            <a:endParaRPr lang="en-US" sz="1200" dirty="0" smtClean="0"/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图片 3" descr="c:\users\北京外国语大学\appdata\roaming\360se6\User Data\temp\GG2013-0522-001cover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3643314"/>
            <a:ext cx="4857784" cy="2360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571480"/>
            <a:ext cx="9144000" cy="1143000"/>
          </a:xfrm>
        </p:spPr>
        <p:txBody>
          <a:bodyPr>
            <a:noAutofit/>
          </a:bodyPr>
          <a:lstStyle/>
          <a:p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VII.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Canada’s Place In The World Economy</a:t>
            </a:r>
            <a:r>
              <a:rPr lang="zh-CN" altLang="en-US" sz="4000" dirty="0" smtClean="0"/>
              <a:t/>
            </a:r>
            <a:br>
              <a:rPr lang="zh-CN" altLang="en-US" sz="4000" dirty="0" smtClean="0"/>
            </a:br>
            <a:endParaRPr lang="zh-CN" alt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158" y="1214422"/>
            <a:ext cx="8643998" cy="4411675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influences the world economy as one of the wealthy industrialized countries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growth rate high among the G-7 countries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its strong macroeconomic frameworks, conservative bank lending policies and strict regulation, and a cautious business culture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-- helped reduced the impact of the world financial crisis</a:t>
            </a:r>
            <a:endParaRPr lang="zh-C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/>
          </a:p>
          <a:p>
            <a:pPr lvl="1">
              <a:buNone/>
            </a:pPr>
            <a:endParaRPr lang="en-US" sz="1200" dirty="0" smtClean="0"/>
          </a:p>
          <a:p>
            <a:pPr lvl="1">
              <a:buNone/>
            </a:pPr>
            <a:endParaRPr lang="en-US" sz="1200" dirty="0" smtClean="0"/>
          </a:p>
          <a:p>
            <a:pPr lvl="1">
              <a:buNone/>
            </a:pPr>
            <a:endParaRPr lang="en-US" sz="1200" dirty="0" smtClean="0"/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图片 3" descr="c:\users\北京外国语大学\appdata\roaming\360se6\User Data\temp\g7_w=680&amp;h=39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4286256"/>
            <a:ext cx="4631368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Quiz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Give the English and a brief explanation for the following:</a:t>
            </a:r>
            <a:endParaRPr lang="zh-CN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zh-CN" dirty="0" smtClean="0"/>
              <a:t>    </a:t>
            </a:r>
            <a:r>
              <a:rPr lang="en-US" altLang="zh-CN" dirty="0">
                <a:latin typeface="+mj-ea"/>
              </a:rPr>
              <a:t>1 </a:t>
            </a:r>
            <a:r>
              <a:rPr lang="zh-CN" altLang="en-US" dirty="0" smtClean="0">
                <a:latin typeface="+mj-ea"/>
              </a:rPr>
              <a:t>国内生产总值</a:t>
            </a:r>
            <a:endParaRPr lang="en-US" altLang="zh-CN" sz="2800" dirty="0">
              <a:latin typeface="+mn-ea"/>
            </a:endParaRPr>
          </a:p>
          <a:p>
            <a:pPr>
              <a:buNone/>
            </a:pPr>
            <a:r>
              <a:rPr lang="en-US" altLang="zh-CN" sz="2800" dirty="0">
                <a:latin typeface="+mn-ea"/>
              </a:rPr>
              <a:t>  2 </a:t>
            </a:r>
            <a:r>
              <a:rPr lang="zh-CN" altLang="en-US" sz="2800" dirty="0" smtClean="0">
                <a:latin typeface="+mn-ea"/>
              </a:rPr>
              <a:t>“增值”产业</a:t>
            </a:r>
            <a:endParaRPr lang="en-US" altLang="zh-CN" sz="2800" dirty="0">
              <a:latin typeface="+mn-ea"/>
            </a:endParaRPr>
          </a:p>
          <a:p>
            <a:pPr>
              <a:buNone/>
            </a:pPr>
            <a:r>
              <a:rPr lang="en-US" altLang="zh-CN" sz="2800" dirty="0">
                <a:latin typeface="+mn-ea"/>
              </a:rPr>
              <a:t>  3 </a:t>
            </a:r>
            <a:r>
              <a:rPr lang="zh-CN" altLang="en-US" sz="2800" dirty="0" smtClean="0">
                <a:latin typeface="+mn-ea"/>
              </a:rPr>
              <a:t>第三产业</a:t>
            </a:r>
            <a:endParaRPr lang="en-US" altLang="zh-CN" sz="2800" dirty="0">
              <a:latin typeface="+mn-ea"/>
            </a:endParaRPr>
          </a:p>
          <a:p>
            <a:pPr>
              <a:buNone/>
            </a:pPr>
            <a:r>
              <a:rPr lang="en-US" altLang="zh-CN" sz="2800" dirty="0">
                <a:latin typeface="+mn-ea"/>
              </a:rPr>
              <a:t>  4 </a:t>
            </a:r>
            <a:r>
              <a:rPr lang="zh-CN" altLang="en-US" sz="2800" dirty="0" smtClean="0">
                <a:latin typeface="+mn-ea"/>
              </a:rPr>
              <a:t>美加</a:t>
            </a:r>
            <a:r>
              <a:rPr lang="en-US" altLang="zh-CN" sz="2800" dirty="0" smtClean="0"/>
              <a:t>《</a:t>
            </a:r>
            <a:r>
              <a:rPr lang="zh-CN" altLang="en-US" sz="2800" dirty="0" smtClean="0"/>
              <a:t>自由贸易协定</a:t>
            </a:r>
            <a:r>
              <a:rPr lang="en-US" altLang="zh-CN" sz="2800" dirty="0" smtClean="0"/>
              <a:t>》</a:t>
            </a:r>
            <a:endParaRPr lang="en-US" altLang="zh-CN" sz="2800" dirty="0">
              <a:latin typeface="+mn-ea"/>
            </a:endParaRPr>
          </a:p>
          <a:p>
            <a:pPr>
              <a:buNone/>
            </a:pPr>
            <a:r>
              <a:rPr lang="en-US" altLang="zh-CN" sz="2800" dirty="0">
                <a:latin typeface="+mn-ea"/>
              </a:rPr>
              <a:t>  5 </a:t>
            </a:r>
            <a:r>
              <a:rPr lang="zh-CN" altLang="en-US" sz="2800" dirty="0" smtClean="0">
                <a:latin typeface="+mn-ea"/>
              </a:rPr>
              <a:t>“第三种选择”</a:t>
            </a:r>
            <a:endParaRPr lang="zh-CN" altLang="en-US" sz="2800" dirty="0">
              <a:latin typeface="+mn-e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Questions for Discussion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525963"/>
          </a:xfrm>
        </p:spPr>
        <p:txBody>
          <a:bodyPr>
            <a:normAutofit/>
          </a:bodyPr>
          <a:lstStyle/>
          <a:p>
            <a:pPr marL="457200" indent="-457200">
              <a:buAutoNum type="alphaU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Comment on the sentence "As is the case in other industrialized countries, more Canadians now provide services than make things".</a:t>
            </a:r>
          </a:p>
          <a:p>
            <a:pPr marL="457200" indent="-457200">
              <a:buAutoNum type="alphaU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Do you think the Canadian government should subsidize the inefficient Canadian farmers so as to protect its agriculture from the competition from the US?</a:t>
            </a:r>
          </a:p>
          <a:p>
            <a:pPr marL="457200" indent="-457200">
              <a:buAutoNum type="alphaU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How do you view the future of freer trade among nations in the world? Will this result in diminishing national identity and sovereignty?</a:t>
            </a:r>
          </a:p>
          <a:p>
            <a:pPr marL="457200" indent="-457200">
              <a:buAutoNum type="alphaU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What do you think of the FTA? Is it beneficial to Canada as it is to the United States? 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2297106"/>
          </a:xfrm>
        </p:spPr>
        <p:txBody>
          <a:bodyPr/>
          <a:lstStyle/>
          <a:p>
            <a:r>
              <a:rPr lang="en-US" altLang="zh-CN" dirty="0" smtClean="0">
                <a:latin typeface="Century" pitchFamily="18" charset="0"/>
              </a:rPr>
              <a:t>The End</a:t>
            </a:r>
            <a:endParaRPr lang="zh-CN" altLang="en-US" dirty="0">
              <a:latin typeface="Century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857497"/>
            <a:ext cx="8301038" cy="32861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CN" altLang="en-US" sz="4000" dirty="0" smtClean="0">
                <a:latin typeface="+mj-ea"/>
                <a:ea typeface="+mj-ea"/>
              </a:rPr>
              <a:t>高等教育出版社</a:t>
            </a:r>
            <a:endParaRPr lang="en-US" altLang="zh-CN" sz="4000" dirty="0" smtClean="0">
              <a:latin typeface="+mj-ea"/>
              <a:ea typeface="+mj-ea"/>
            </a:endParaRPr>
          </a:p>
          <a:p>
            <a:pPr algn="ctr">
              <a:buNone/>
            </a:pPr>
            <a:endParaRPr lang="en-US" altLang="zh-CN" sz="4000" dirty="0" smtClean="0">
              <a:latin typeface="+mj-ea"/>
              <a:ea typeface="+mj-ea"/>
            </a:endParaRPr>
          </a:p>
          <a:p>
            <a:pPr algn="ctr">
              <a:buNone/>
            </a:pPr>
            <a:r>
              <a:rPr lang="en-US" altLang="zh-CN" sz="4000" dirty="0" smtClean="0">
                <a:latin typeface="+mj-ea"/>
                <a:ea typeface="+mj-ea"/>
              </a:rPr>
              <a:t>2015</a:t>
            </a:r>
            <a:endParaRPr lang="zh-CN" altLang="en-US" sz="4000" dirty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Focal Points</a:t>
            </a:r>
            <a:endParaRPr lang="zh-CN" altLang="en-US" sz="4000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1714480" y="1785926"/>
            <a:ext cx="6500858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hree factors influencing Canadian economy</a:t>
            </a:r>
            <a:endParaRPr lang="zh-CN" alt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The Canada-US Free Trade Agreement</a:t>
            </a:r>
            <a:endParaRPr lang="zh-CN" alt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natural resources in Canada</a:t>
            </a:r>
            <a:endParaRPr lang="zh-CN" alt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agriculture in Canada</a:t>
            </a:r>
            <a:endParaRPr lang="zh-CN" alt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manufacturing industry in Canada</a:t>
            </a:r>
            <a:endParaRPr lang="zh-CN" alt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service industry in Canada</a:t>
            </a:r>
            <a:endParaRPr lang="zh-CN" alt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This Unit Is Divided into Seven Sections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268799"/>
          </a:xfrm>
        </p:spPr>
        <p:txBody>
          <a:bodyPr/>
          <a:lstStyle/>
          <a:p>
            <a:pPr marL="571500" indent="-571500">
              <a:buAutoNum type="romanUcPeriod"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History</a:t>
            </a:r>
          </a:p>
          <a:p>
            <a:pPr marL="571500" indent="-571500">
              <a:buAutoNum type="romanUcPeriod"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The Canada-US Free Trade Agreement</a:t>
            </a:r>
          </a:p>
          <a:p>
            <a:pPr marL="571500" indent="-571500">
              <a:buAutoNum type="romanUcPeriod"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Natural Resources</a:t>
            </a:r>
          </a:p>
          <a:p>
            <a:pPr marL="571500" indent="-571500">
              <a:buAutoNum type="romanUcPeriod"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Agriculture</a:t>
            </a:r>
          </a:p>
          <a:p>
            <a:pPr marL="571500" indent="-571500">
              <a:buAutoNum type="romanUcPeriod"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Manufacturing Industries</a:t>
            </a:r>
          </a:p>
          <a:p>
            <a:pPr marL="571500" indent="-571500">
              <a:buAutoNum type="romanUcPeriod"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Service Industries</a:t>
            </a:r>
          </a:p>
          <a:p>
            <a:pPr marL="571500" indent="-571500">
              <a:buAutoNum type="romanUcPeriod"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Canada’s Place in the World Economy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Overview</a:t>
            </a:r>
            <a:endParaRPr lang="zh-CN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leading industrial nation with a highly developed economy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Factors influencing the economy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  its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physical geography -- rich in natural resources with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huge size and small population, therefore extracting and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transporting difficult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U.S. – more powerful economy and larger market, 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therefore trade developed more across the border than 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within the country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federal government have played a stronger role in managing 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the development of resources and infrastructure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zh-CN" altLang="en-US" sz="2400" dirty="0" smtClean="0"/>
          </a:p>
          <a:p>
            <a:pPr>
              <a:buNone/>
            </a:pPr>
            <a:endParaRPr lang="zh-CN" altLang="en-US" sz="24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1472" y="2786058"/>
            <a:ext cx="6615130" cy="30003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Three main industries: 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natural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resources (primary industries)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manufacturing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(secondary industries)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service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(tertiary) industries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zh-CN" altLang="en-US" sz="2400" dirty="0" smtClean="0"/>
          </a:p>
          <a:p>
            <a:pPr>
              <a:buNone/>
            </a:pPr>
            <a:endParaRPr lang="zh-CN" altLang="en-US" sz="2400" dirty="0" smtClean="0"/>
          </a:p>
        </p:txBody>
      </p:sp>
      <p:pic>
        <p:nvPicPr>
          <p:cNvPr id="5" name="图片 4" descr="c:\users\北京外国语大学\appdata\roaming\360se6\User Data\temp\resource-sector-boosted-canadian-economy-growth-in-february-300x25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428604"/>
            <a:ext cx="335756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48403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Natural resources (primary industries) -- 6% of Canada’s GDP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agriculture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fishing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forestry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mining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</a:t>
            </a:r>
            <a:endParaRPr lang="zh-CN" alt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zh-CN" altLang="en-US" sz="2400" dirty="0" smtClean="0"/>
          </a:p>
          <a:p>
            <a:pPr>
              <a:buNone/>
            </a:pPr>
            <a:endParaRPr lang="zh-CN" altLang="en-US" sz="2400" dirty="0" smtClean="0"/>
          </a:p>
        </p:txBody>
      </p:sp>
      <p:pic>
        <p:nvPicPr>
          <p:cNvPr id="4" name="Picture 6" descr="F:\can04\inset\4-11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714480" y="3857628"/>
            <a:ext cx="4256591" cy="2643206"/>
          </a:xfrm>
          <a:prstGeom prst="rect">
            <a:avLst/>
          </a:prstGeom>
          <a:noFill/>
        </p:spPr>
      </p:pic>
      <p:pic>
        <p:nvPicPr>
          <p:cNvPr id="6" name="图片 5" descr="c:\users\北京外国语大学\appdata\roaming\360se6\User Data\temp\141201Joshua_Duncan_Salmon_Story_itok=Ct0GQ8Zf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1714488"/>
            <a:ext cx="50482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Manufacturing (secondary industries) --  26% of GDP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manufacturing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construction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transport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communications</a:t>
            </a:r>
          </a:p>
          <a:p>
            <a:pPr>
              <a:buNone/>
            </a:pPr>
            <a:endParaRPr lang="zh-CN" altLang="en-US" sz="2400" dirty="0" smtClean="0"/>
          </a:p>
        </p:txBody>
      </p:sp>
      <p:pic>
        <p:nvPicPr>
          <p:cNvPr id="6" name="图片 5" descr="c:\users\北京外国语大学\appdata\roaming\360se6\User Data\temp\F40PH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3000372"/>
            <a:ext cx="4559930" cy="2955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1474</TotalTime>
  <Words>1136</Words>
  <Application>Microsoft Office PowerPoint</Application>
  <PresentationFormat>On-screen Show (4:3)</PresentationFormat>
  <Paragraphs>247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主题</vt:lpstr>
      <vt:lpstr>《英语国家社会与文化入门》(下册）</vt:lpstr>
      <vt:lpstr>  Canada Unit 20  The Canadian Economy   </vt:lpstr>
      <vt:lpstr>Quiz</vt:lpstr>
      <vt:lpstr>Focal Points</vt:lpstr>
      <vt:lpstr>This Unit Is Divided into Seven Sections</vt:lpstr>
      <vt:lpstr>Overview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II. The Canada-US Free Trade Agreement</vt:lpstr>
      <vt:lpstr>Slide 16</vt:lpstr>
      <vt:lpstr>Slide 17</vt:lpstr>
      <vt:lpstr>III. Natural Resources</vt:lpstr>
      <vt:lpstr>Slide 19</vt:lpstr>
      <vt:lpstr>Slide 20</vt:lpstr>
      <vt:lpstr>IV. Agriculture</vt:lpstr>
      <vt:lpstr>Slide 22</vt:lpstr>
      <vt:lpstr>Slide 23</vt:lpstr>
      <vt:lpstr>Slide 24</vt:lpstr>
      <vt:lpstr>Slide 25</vt:lpstr>
      <vt:lpstr>V. Manufacturing Industries</vt:lpstr>
      <vt:lpstr>Advanced Technology</vt:lpstr>
      <vt:lpstr>VI. Service Industries</vt:lpstr>
      <vt:lpstr>VII. Canada’s Place In The World Economy </vt:lpstr>
      <vt:lpstr>Questions for Discussion</vt:lpstr>
      <vt:lpstr>The End</vt:lpstr>
    </vt:vector>
  </TitlesOfParts>
  <Company>Gskening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《英语国家社会与文化入门》(下册）</dc:title>
  <dc:creator>Gs</dc:creator>
  <cp:lastModifiedBy>Wang</cp:lastModifiedBy>
  <cp:revision>280</cp:revision>
  <dcterms:created xsi:type="dcterms:W3CDTF">2014-09-25T16:49:36Z</dcterms:created>
  <dcterms:modified xsi:type="dcterms:W3CDTF">2015-12-07T04:20:59Z</dcterms:modified>
</cp:coreProperties>
</file>